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9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20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21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22.xml" ContentType="application/vnd.openxmlformats-officedocument.themeOverride+xml"/>
  <Override PartName="/ppt/notesSlides/notesSlide19.xml" ContentType="application/vnd.openxmlformats-officedocument.presentationml.notesSlide+xml"/>
  <Override PartName="/ppt/theme/themeOverride23.xml" ContentType="application/vnd.openxmlformats-officedocument.themeOverride+xml"/>
  <Override PartName="/ppt/notesSlides/notesSlide20.xml" ContentType="application/vnd.openxmlformats-officedocument.presentationml.notesSlide+xml"/>
  <Override PartName="/ppt/theme/themeOverride24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25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26.xml" ContentType="application/vnd.openxmlformats-officedocument.themeOverride+xml"/>
  <Override PartName="/ppt/notesSlides/notesSlide23.xml" ContentType="application/vnd.openxmlformats-officedocument.presentationml.notesSlid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notesSlides/notesSlide24.xml" ContentType="application/vnd.openxmlformats-officedocument.presentationml.notesSlide+xml"/>
  <Override PartName="/ppt/theme/themeOverride29.xml" ContentType="application/vnd.openxmlformats-officedocument.themeOverride+xml"/>
  <Override PartName="/ppt/notesSlides/notesSlide25.xml" ContentType="application/vnd.openxmlformats-officedocument.presentationml.notesSlide+xml"/>
  <Override PartName="/ppt/theme/themeOverride30.xml" ContentType="application/vnd.openxmlformats-officedocument.themeOverride+xml"/>
  <Override PartName="/ppt/notesSlides/notesSlide26.xml" ContentType="application/vnd.openxmlformats-officedocument.presentationml.notesSlide+xml"/>
  <Override PartName="/ppt/theme/themeOverride31.xml" ContentType="application/vnd.openxmlformats-officedocument.themeOverride+xml"/>
  <Override PartName="/ppt/notesSlides/notesSlide27.xml" ContentType="application/vnd.openxmlformats-officedocument.presentationml.notesSlide+xml"/>
  <Override PartName="/ppt/theme/themeOverride32.xml" ContentType="application/vnd.openxmlformats-officedocument.themeOverride+xml"/>
  <Override PartName="/ppt/notesSlides/notesSlide28.xml" ContentType="application/vnd.openxmlformats-officedocument.presentationml.notesSlide+xml"/>
  <Override PartName="/ppt/theme/themeOverride33.xml" ContentType="application/vnd.openxmlformats-officedocument.themeOverr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35"/>
  </p:notesMasterIdLst>
  <p:sldIdLst>
    <p:sldId id="283" r:id="rId2"/>
    <p:sldId id="292" r:id="rId3"/>
    <p:sldId id="286" r:id="rId4"/>
    <p:sldId id="302" r:id="rId5"/>
    <p:sldId id="271" r:id="rId6"/>
    <p:sldId id="295" r:id="rId7"/>
    <p:sldId id="296" r:id="rId8"/>
    <p:sldId id="300" r:id="rId9"/>
    <p:sldId id="313" r:id="rId10"/>
    <p:sldId id="312" r:id="rId11"/>
    <p:sldId id="301" r:id="rId12"/>
    <p:sldId id="304" r:id="rId13"/>
    <p:sldId id="293" r:id="rId14"/>
    <p:sldId id="294" r:id="rId15"/>
    <p:sldId id="314" r:id="rId16"/>
    <p:sldId id="297" r:id="rId17"/>
    <p:sldId id="299" r:id="rId18"/>
    <p:sldId id="308" r:id="rId19"/>
    <p:sldId id="309" r:id="rId20"/>
    <p:sldId id="305" r:id="rId21"/>
    <p:sldId id="306" r:id="rId22"/>
    <p:sldId id="307" r:id="rId23"/>
    <p:sldId id="311" r:id="rId24"/>
    <p:sldId id="317" r:id="rId25"/>
    <p:sldId id="315" r:id="rId26"/>
    <p:sldId id="316" r:id="rId27"/>
    <p:sldId id="289" r:id="rId28"/>
    <p:sldId id="288" r:id="rId29"/>
    <p:sldId id="290" r:id="rId30"/>
    <p:sldId id="291" r:id="rId31"/>
    <p:sldId id="310" r:id="rId32"/>
    <p:sldId id="318" r:id="rId33"/>
    <p:sldId id="319" r:id="rId3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hlOKRu017OQj2uM4l3isdn/T1r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386" autoAdjust="0"/>
  </p:normalViewPr>
  <p:slideViewPr>
    <p:cSldViewPr snapToGrid="0">
      <p:cViewPr varScale="1">
        <p:scale>
          <a:sx n="85" d="100"/>
          <a:sy n="85" d="100"/>
        </p:scale>
        <p:origin x="76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4732020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AF433795-F0CA-61AA-F617-8943A8DEB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4EB322FC-0A77-65D0-040E-DE58E9FBCE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77EC2C47-DB90-55D6-1B89-41C0AAF3CA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80612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1️⃣ Automatizar a coleta dos dados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Big Data permite </a:t>
            </a:r>
            <a:r>
              <a:rPr lang="pt-BR" b="1" dirty="0"/>
              <a:t>capturar informações de forma contínua e automática</a:t>
            </a:r>
            <a:r>
              <a:rPr lang="pt-BR" dirty="0"/>
              <a:t>, eliminando processos manuais.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Exemplos: sensores IoT, APIs, rastreamento de redes sociais e logs de sistemas.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Benefício:</a:t>
            </a:r>
            <a:r>
              <a:rPr lang="pt-BR" dirty="0"/>
              <a:t> Maior agilidade na obtenção de insights.</a:t>
            </a:r>
          </a:p>
          <a:p>
            <a:r>
              <a:rPr lang="pt-BR" b="1" dirty="0"/>
              <a:t>2️⃣ Processar grandes volumes de dados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Empresas lidam com </a:t>
            </a:r>
            <a:r>
              <a:rPr lang="pt-BR" b="1" dirty="0"/>
              <a:t>dados massivos e complexos</a:t>
            </a:r>
            <a:r>
              <a:rPr lang="pt-BR" dirty="0"/>
              <a:t> que precisam ser processados rapidamente.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Tecnologias como </a:t>
            </a:r>
            <a:r>
              <a:rPr lang="pt-BR" b="1" dirty="0"/>
              <a:t>computação em nuvem, </a:t>
            </a:r>
            <a:r>
              <a:rPr lang="pt-BR" b="1" dirty="0" err="1"/>
              <a:t>Hadoop</a:t>
            </a:r>
            <a:r>
              <a:rPr lang="pt-BR" b="1" dirty="0"/>
              <a:t> e Spark</a:t>
            </a:r>
            <a:r>
              <a:rPr lang="pt-BR" dirty="0"/>
              <a:t> ajudam nesse desafio.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Benefício:</a:t>
            </a:r>
            <a:r>
              <a:rPr lang="pt-BR" dirty="0"/>
              <a:t> Melhor capacidade analítica e previsibilidade.</a:t>
            </a:r>
          </a:p>
          <a:p>
            <a:r>
              <a:rPr lang="pt-BR" b="1" dirty="0"/>
              <a:t>3️⃣ Estruturar os dados em informações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Transformação de dados brutos</a:t>
            </a:r>
            <a:r>
              <a:rPr lang="pt-BR" dirty="0"/>
              <a:t> (não organizados) em </a:t>
            </a:r>
            <a:r>
              <a:rPr lang="pt-BR" b="1" dirty="0"/>
              <a:t>informações úteis</a:t>
            </a:r>
            <a:r>
              <a:rPr lang="pt-BR" dirty="0"/>
              <a:t> para a tomada de decisão.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Ferramentas como </a:t>
            </a:r>
            <a:r>
              <a:rPr lang="pt-BR" b="1" dirty="0"/>
              <a:t>ETL (</a:t>
            </a:r>
            <a:r>
              <a:rPr lang="pt-BR" b="1" dirty="0" err="1"/>
              <a:t>Extract</a:t>
            </a:r>
            <a:r>
              <a:rPr lang="pt-BR" b="1" dirty="0"/>
              <a:t>, </a:t>
            </a:r>
            <a:r>
              <a:rPr lang="pt-BR" b="1" dirty="0" err="1"/>
              <a:t>Transform</a:t>
            </a:r>
            <a:r>
              <a:rPr lang="pt-BR" b="1" dirty="0"/>
              <a:t>, </a:t>
            </a:r>
            <a:r>
              <a:rPr lang="pt-BR" b="1" dirty="0" err="1"/>
              <a:t>Load</a:t>
            </a:r>
            <a:r>
              <a:rPr lang="pt-BR" b="1" dirty="0"/>
              <a:t>) e bancos de dados estruturados</a:t>
            </a:r>
            <a:r>
              <a:rPr lang="pt-BR" dirty="0"/>
              <a:t> ajudam nesse processo.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Benefício:</a:t>
            </a:r>
            <a:r>
              <a:rPr lang="pt-BR" dirty="0"/>
              <a:t> Informações mais acessíveis e organizadas.</a:t>
            </a:r>
          </a:p>
          <a:p>
            <a:r>
              <a:rPr lang="pt-BR" b="1" dirty="0"/>
              <a:t>4️⃣ Integrar fontes de dados relevantes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Combinar diferentes fontes de dados: </a:t>
            </a:r>
            <a:r>
              <a:rPr lang="pt-BR" b="1" dirty="0"/>
              <a:t>internas (vendas, CRM) e externas (redes sociais, mercado)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Isso cria uma visão </a:t>
            </a:r>
            <a:r>
              <a:rPr lang="pt-BR" b="1" dirty="0"/>
              <a:t>mais ampla e estratégica</a:t>
            </a:r>
            <a:r>
              <a:rPr lang="pt-BR" dirty="0"/>
              <a:t> da organização.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Benefício:</a:t>
            </a:r>
            <a:r>
              <a:rPr lang="pt-BR" dirty="0"/>
              <a:t> Melhor correlação de informações para decisões mais assertivas.</a:t>
            </a:r>
          </a:p>
          <a:p>
            <a:r>
              <a:rPr lang="pt-BR" b="1" dirty="0"/>
              <a:t>5️⃣ Disponibilizar dados relevantes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Big Data facilita o </a:t>
            </a:r>
            <a:r>
              <a:rPr lang="pt-BR" b="1" dirty="0"/>
              <a:t>acesso rápido às informações corretas para os tomadores de decisão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Dashboards interativos e relatórios em tempo real</a:t>
            </a:r>
            <a:r>
              <a:rPr lang="pt-BR" dirty="0"/>
              <a:t> ajudam a visualizar padrões.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Benefício:</a:t>
            </a:r>
            <a:r>
              <a:rPr lang="pt-BR" dirty="0"/>
              <a:t> Acesso dinâmico e descentralizado aos dados.</a:t>
            </a:r>
          </a:p>
          <a:p>
            <a:r>
              <a:rPr lang="pt-BR" b="1" dirty="0"/>
              <a:t>6️⃣ Otimizar o tempo de processamento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Algoritmos avançados ajudam a processar dados rapidamente, reduzindo o tempo de resposta.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Computação distribuída e inteligência artificial</a:t>
            </a:r>
            <a:r>
              <a:rPr lang="pt-BR" dirty="0"/>
              <a:t> tornam os processos mais eficientes.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Benefício:</a:t>
            </a:r>
            <a:r>
              <a:rPr lang="pt-BR" dirty="0"/>
              <a:t> Decisões mais rápidas e estratégicas.</a:t>
            </a:r>
          </a:p>
          <a:p>
            <a:r>
              <a:rPr lang="pt-BR" b="1" dirty="0"/>
              <a:t>7️⃣ Reduzir custo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Big Data reduz desperdícios ao </a:t>
            </a:r>
            <a:r>
              <a:rPr lang="pt-BR" b="1" dirty="0"/>
              <a:t>automatizar análises e identificar ineficiências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Armazenamento em nuvem e análise preditiva</a:t>
            </a:r>
            <a:r>
              <a:rPr lang="pt-BR" dirty="0"/>
              <a:t> evitam gastos desnecessários.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Benefício:</a:t>
            </a:r>
            <a:r>
              <a:rPr lang="pt-BR" dirty="0"/>
              <a:t> Maior retorno sobre investimento.</a:t>
            </a:r>
          </a:p>
          <a:p>
            <a:r>
              <a:rPr lang="pt-BR" b="1" dirty="0"/>
              <a:t>8️⃣ Aumentar a competitividade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Empresas que utilizam Big Data </a:t>
            </a:r>
            <a:r>
              <a:rPr lang="pt-BR" b="1" dirty="0"/>
              <a:t>tomam decisões baseadas em dados e não em intuições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Isso permite </a:t>
            </a:r>
            <a:r>
              <a:rPr lang="pt-BR" b="1" dirty="0"/>
              <a:t>antecipar tendências, entender clientes e otimizar operações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Benefício:</a:t>
            </a:r>
            <a:r>
              <a:rPr lang="pt-BR" dirty="0"/>
              <a:t> Diferencial competitivo no mercado.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959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1️⃣ Analisar e pensar na estratégia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Antes de qualquer decisão, é essencial </a:t>
            </a:r>
            <a:r>
              <a:rPr lang="pt-BR" b="1" dirty="0"/>
              <a:t>definir um objetivo claro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Perguntas-chave: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O que queremos resolver ou melhorar?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Como os dados podem nos ajudar?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Exemplo:</a:t>
            </a:r>
            <a:r>
              <a:rPr lang="pt-BR" dirty="0"/>
              <a:t> Uma empresa quer entender por que as vendas caíram no último trimestre.</a:t>
            </a:r>
          </a:p>
          <a:p>
            <a:r>
              <a:rPr lang="pt-BR" b="1" dirty="0"/>
              <a:t>2️⃣ Identificar as fontes de dados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Aqui, buscamos </a:t>
            </a:r>
            <a:r>
              <a:rPr lang="pt-BR" b="1" dirty="0"/>
              <a:t>onde podemos encontrar as informações relevantes</a:t>
            </a:r>
            <a:r>
              <a:rPr lang="pt-BR" dirty="0"/>
              <a:t> para o problema.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Fontes possíveis: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Dados internos: CRM, relatórios de vendas, feedbacks de clientes.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Dados externos: Mercado, concorrência, tendências econômicas.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Exemplo:</a:t>
            </a:r>
            <a:r>
              <a:rPr lang="pt-BR" dirty="0"/>
              <a:t> Se a empresa quer entender as vendas, pode analisar registros de transações e pesquisas de satisfação.</a:t>
            </a:r>
          </a:p>
          <a:p>
            <a:r>
              <a:rPr lang="pt-BR" b="1" dirty="0"/>
              <a:t>3️⃣ Coletar os dados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Esse passo envolve </a:t>
            </a:r>
            <a:r>
              <a:rPr lang="pt-BR" b="1" dirty="0"/>
              <a:t>capturar, armazenar e organizar os dados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Métodos de coleta: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Automação (APIs, bancos de dados, web </a:t>
            </a:r>
            <a:r>
              <a:rPr lang="pt-BR" dirty="0" err="1"/>
              <a:t>scraping</a:t>
            </a:r>
            <a:r>
              <a:rPr lang="pt-BR" dirty="0"/>
              <a:t>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Pesquisa e formulários manuais.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Exemplo:</a:t>
            </a:r>
            <a:r>
              <a:rPr lang="pt-BR" dirty="0"/>
              <a:t> O sistema de vendas coleta dados de clientes, valores e produtos vendidos.</a:t>
            </a:r>
          </a:p>
          <a:p>
            <a:r>
              <a:rPr lang="pt-BR" b="1" dirty="0"/>
              <a:t>4️⃣ Avaliar as informações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Aqui, os dados são </a:t>
            </a:r>
            <a:r>
              <a:rPr lang="pt-BR" b="1" dirty="0"/>
              <a:t>limpos, organizados e analisados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Técnicas utilizadas: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Estatística descritiva (médias, tendências, padrões).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Visualização de dados (gráficos, dashboards).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Modelos preditivos (machine learning, inteligência artificial).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Exemplo:</a:t>
            </a:r>
            <a:r>
              <a:rPr lang="pt-BR" dirty="0"/>
              <a:t> Descobrimos que as vendas caíram em regiões específicas e em certos produtos.</a:t>
            </a:r>
          </a:p>
          <a:p>
            <a:r>
              <a:rPr lang="pt-BR" b="1" dirty="0"/>
              <a:t>5️⃣ Tomar uma decisão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Com base nas análises, </a:t>
            </a:r>
            <a:r>
              <a:rPr lang="pt-BR" b="1" dirty="0"/>
              <a:t>decidimos o que fazer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Possibilidades: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Ajustar preços, campanhas de marketing ou estratégias de estoque.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Criar novas abordagens para atingir clientes.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/>
              <a:t>Exemplo:</a:t>
            </a:r>
            <a:r>
              <a:rPr lang="pt-BR"/>
              <a:t> A empresa decide </a:t>
            </a:r>
            <a:r>
              <a:rPr lang="pt-BR" b="1"/>
              <a:t>focar em promoções para os produtos que tiveram queda nas vendas</a:t>
            </a:r>
            <a:r>
              <a:rPr lang="pt-BR"/>
              <a:t> e aumentar campanhas publicitárias em certas regiões.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8949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0932A-63AD-7406-BA05-5F0A42C1A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D571D29D-4754-7965-75C9-1FAAF15FE1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F1EC7B7-07E1-C64B-266A-6E2CBD2F34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dirty="0"/>
              <a:t>1️⃣ Analisar e pensar na estratégia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Antes de qualquer decisão, é essencial </a:t>
            </a:r>
            <a:r>
              <a:rPr lang="pt-BR" b="1" dirty="0"/>
              <a:t>definir um objetivo claro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Perguntas-chave: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O que queremos resolver ou melhorar?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Como os dados podem nos ajudar?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Exemplo:</a:t>
            </a:r>
            <a:r>
              <a:rPr lang="pt-BR" dirty="0"/>
              <a:t> Uma empresa quer entender por que as vendas caíram no último trimestre.</a:t>
            </a:r>
          </a:p>
          <a:p>
            <a:r>
              <a:rPr lang="pt-BR" b="1" dirty="0"/>
              <a:t>2️⃣ Identificar as fontes de dados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Aqui, buscamos </a:t>
            </a:r>
            <a:r>
              <a:rPr lang="pt-BR" b="1" dirty="0"/>
              <a:t>onde podemos encontrar as informações relevantes</a:t>
            </a:r>
            <a:r>
              <a:rPr lang="pt-BR" dirty="0"/>
              <a:t> para o problema.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Fontes possíveis: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Dados internos: CRM, relatórios de vendas, feedbacks de clientes.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Dados externos: Mercado, concorrência, tendências econômicas.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Exemplo:</a:t>
            </a:r>
            <a:r>
              <a:rPr lang="pt-BR" dirty="0"/>
              <a:t> Se a empresa quer entender as vendas, pode analisar registros de transações e pesquisas de satisfação.</a:t>
            </a:r>
          </a:p>
          <a:p>
            <a:r>
              <a:rPr lang="pt-BR" b="1" dirty="0"/>
              <a:t>3️⃣ Coletar os dados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Esse passo envolve </a:t>
            </a:r>
            <a:r>
              <a:rPr lang="pt-BR" b="1" dirty="0"/>
              <a:t>capturar, armazenar e organizar os dados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Métodos de coleta: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Automação (APIs, bancos de dados, web </a:t>
            </a:r>
            <a:r>
              <a:rPr lang="pt-BR" dirty="0" err="1"/>
              <a:t>scraping</a:t>
            </a:r>
            <a:r>
              <a:rPr lang="pt-BR" dirty="0"/>
              <a:t>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Pesquisa e formulários manuais.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Exemplo:</a:t>
            </a:r>
            <a:r>
              <a:rPr lang="pt-BR" dirty="0"/>
              <a:t> O sistema de vendas coleta dados de clientes, valores e produtos vendidos.</a:t>
            </a:r>
          </a:p>
          <a:p>
            <a:r>
              <a:rPr lang="pt-BR" b="1" dirty="0"/>
              <a:t>4️⃣ Avaliar as informações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Aqui, os dados são </a:t>
            </a:r>
            <a:r>
              <a:rPr lang="pt-BR" b="1" dirty="0"/>
              <a:t>limpos, organizados e analisados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Técnicas utilizadas: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Estatística descritiva (médias, tendências, padrões).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Visualização de dados (gráficos, dashboards).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Modelos preditivos (machine learning, inteligência artificial).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Exemplo:</a:t>
            </a:r>
            <a:r>
              <a:rPr lang="pt-BR" dirty="0"/>
              <a:t> Descobrimos que as vendas caíram em regiões específicas e em certos produtos.</a:t>
            </a:r>
          </a:p>
          <a:p>
            <a:r>
              <a:rPr lang="pt-BR" b="1" dirty="0"/>
              <a:t>5️⃣ Tomar uma decisão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Com base nas análises, </a:t>
            </a:r>
            <a:r>
              <a:rPr lang="pt-BR" b="1" dirty="0"/>
              <a:t>decidimos o que fazer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Possibilidades: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Ajustar preços, campanhas de marketing ou estratégias de estoque.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Criar novas abordagens para atingir clientes.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/>
              <a:t>Exemplo:</a:t>
            </a:r>
            <a:r>
              <a:rPr lang="pt-BR"/>
              <a:t> A empresa decide </a:t>
            </a:r>
            <a:r>
              <a:rPr lang="pt-BR" b="1"/>
              <a:t>focar em promoções para os produtos que tiveram queda nas vendas</a:t>
            </a:r>
            <a:r>
              <a:rPr lang="pt-BR"/>
              <a:t> e aumentar campanhas publicitárias em certas regiões.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145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4E17FEE3-0BFE-A079-78DD-004FE516B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D1398558-2472-9B45-0839-0340197222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B79D294C-577A-F8FB-1ABE-B4AEE33565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68803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84999B74-ECCB-9AF7-DAAB-3774F542B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6BA99A3F-39BB-0BBF-8BDE-3FE6E75E27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A9B0D474-AC9C-68EA-FC49-2A8EDA5D24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28277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4711FACF-C163-3669-1647-E9449DCDB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C3ED30D8-C0B2-C062-406D-6B326BB2AD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B43344BD-1524-4EA3-A29D-702A67E331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11110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11D6AB15-8170-F0C7-29B7-916F2FDA9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BC6E8945-D498-A0A5-4766-1B33E70BD6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4A0D6C9D-36B2-FEB2-9C67-1D8DF437F6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37328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3A645F38-640F-8AE3-FF33-5D672609E0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62827D2A-5A95-F6BE-CDCD-4526F5BAE7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C4EC9963-A8D3-74E9-7392-A50307C9AE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6343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87663B02-28C3-ED25-303B-A8DA30630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7823EB17-AFEC-F7C7-F6C4-6E894AB039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78D00A74-87B7-07CA-6545-72EB3F543E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609054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E2B779F3-5F65-99B5-565A-162D7C1E0D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7DD8D9AC-FE2B-538D-071A-10E48F53F0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803CF063-1C53-B60D-7834-D73A623C66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7757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31053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95BF99F1-CD5F-51B4-BDF5-38586BCAA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40BA8106-6C3D-ECFF-DE26-2EAE034490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21624621-AB56-DFC0-34AB-CE110B0138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35148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575A0781-21A6-19E9-BD8A-F006432FC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9E333FAE-94F2-36BC-CC07-C564DF51A9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B0916C42-C52C-55A7-F635-4EF6C864B2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01083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9028473A-77B5-577C-EAE9-D7443EF74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6DAE2A7B-430E-062C-3E58-EB6EB283D8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B518EA02-F91B-DDCF-1257-A14913C2E5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42673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62275476-DD3A-2E33-B061-6D14C234F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4D7F5819-C162-C693-8010-0CDD0CE6C4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3A39999A-5036-3925-A027-61411609D5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70039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06330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19784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849243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D80988F8-722C-6ED1-7FB0-A4ACA204C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C4BA812E-F308-669F-ABD1-05BC3FE073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8E107A6A-9ACA-F724-87B1-6F7DDBB57B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43583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6B8FD3-CDE7-7DEC-93C0-9DB6EAA6AA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2E5C5F0A-9F8E-2F16-3961-D394EC06CC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7530E14-8346-B01A-FF29-D364D04FC5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419617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3C8E4-45B0-7D9B-10FD-6036AE1C4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8EB7A6F2-2483-2D1C-286C-02B1544CC6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0990D14A-D15A-BE0D-5264-04C4AC5384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58183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6D456408-F200-45E3-63FD-DF14144FA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32EE90AC-95A9-9636-E4F8-CEE91C3ED9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DCA5A21A-572B-5B64-22A1-9C749CA479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2489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1F296943-8510-2025-0D77-00D4EA19AA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A3048F48-C515-F670-1CC1-78B3A70196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pesquisa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ser </a:t>
            </a:r>
            <a:r>
              <a:rPr lang="en-US" dirty="0" err="1"/>
              <a:t>qualitativa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quantitativa</a:t>
            </a:r>
            <a:endParaRPr dirty="0"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DBB13CBF-8CD7-876E-D8AB-A0159DD385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2212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08003BF7-2DCC-41B4-AD9D-419CFB43E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0029E550-1C81-EFFC-CE0A-37FF175D3A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335A63E2-ABF3-93BD-F968-1B9F40115A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2133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D0601701-14CA-03C2-BCE0-2C5668D2D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F1A5CFCE-29D9-7101-FB55-8B17FBFCF9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pesquisa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ser </a:t>
            </a:r>
            <a:r>
              <a:rPr lang="en-US" dirty="0" err="1"/>
              <a:t>qualitativa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quantitativa</a:t>
            </a:r>
            <a:endParaRPr dirty="0"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F5C225F5-8863-B486-5A69-8291F68113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5849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58277353-04CC-3CB3-1CCD-F503F9EA2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6B9CFCB2-63CF-0426-126C-FA7E3DB9C0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pesquisa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ser </a:t>
            </a:r>
            <a:r>
              <a:rPr lang="en-US" dirty="0" err="1"/>
              <a:t>qualitativa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quantitativa</a:t>
            </a:r>
            <a:endParaRPr dirty="0"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F7167CB0-B7BA-9836-1F17-E7BBF21BF7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0195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F904C837-E2E9-78AF-92A3-CF76B1149E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9529576B-A2EA-9CD1-08FE-AA2C85FB81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37B742B2-BA5C-FC3E-7565-1E3D72CF4C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1190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>
          <a:extLst>
            <a:ext uri="{FF2B5EF4-FFF2-40B4-BE49-F238E27FC236}">
              <a16:creationId xmlns:a16="http://schemas.microsoft.com/office/drawing/2014/main" id="{3EFD259C-99CD-5A79-1A90-B402C69EAE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>
            <a:extLst>
              <a:ext uri="{FF2B5EF4-FFF2-40B4-BE49-F238E27FC236}">
                <a16:creationId xmlns:a16="http://schemas.microsoft.com/office/drawing/2014/main" id="{530F17F3-0391-A35F-D74F-C753D77D4A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>
            <a:extLst>
              <a:ext uri="{FF2B5EF4-FFF2-40B4-BE49-F238E27FC236}">
                <a16:creationId xmlns:a16="http://schemas.microsoft.com/office/drawing/2014/main" id="{77263A71-124A-47BE-9C9F-431D17B9E1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2355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757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280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47266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8199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0679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4779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5799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98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67420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95812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4409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59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8.png"/><Relationship Id="rId4" Type="http://schemas.openxmlformats.org/officeDocument/2006/relationships/image" Target="../media/image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Relationship Id="rId5" Type="http://schemas.openxmlformats.org/officeDocument/2006/relationships/image" Target="../media/image10.png"/><Relationship Id="rId4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6.xml"/><Relationship Id="rId4" Type="http://schemas.openxmlformats.org/officeDocument/2006/relationships/image" Target="../media/image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7.xml"/><Relationship Id="rId4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8.xml"/><Relationship Id="rId4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9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0.xml"/><Relationship Id="rId4" Type="http://schemas.openxmlformats.org/officeDocument/2006/relationships/image" Target="../media/image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1.xml"/><Relationship Id="rId4" Type="http://schemas.openxmlformats.org/officeDocument/2006/relationships/image" Target="../media/image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2.xml"/><Relationship Id="rId4" Type="http://schemas.openxmlformats.org/officeDocument/2006/relationships/image" Target="../media/image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3.xml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4.xml"/><Relationship Id="rId4" Type="http://schemas.openxmlformats.org/officeDocument/2006/relationships/image" Target="../media/image1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5.xml"/><Relationship Id="rId4" Type="http://schemas.openxmlformats.org/officeDocument/2006/relationships/image" Target="../media/image1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6.xml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7.xml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8.xml"/><Relationship Id="rId4" Type="http://schemas.openxmlformats.org/officeDocument/2006/relationships/image" Target="../media/image1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9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0.xml"/><Relationship Id="rId4" Type="http://schemas.openxmlformats.org/officeDocument/2006/relationships/image" Target="../media/image1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1.xml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2.xml"/><Relationship Id="rId4" Type="http://schemas.openxmlformats.org/officeDocument/2006/relationships/image" Target="../media/image1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3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7.png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/>
          <p:cNvSpPr txBox="1">
            <a:spLocks/>
          </p:cNvSpPr>
          <p:nvPr/>
        </p:nvSpPr>
        <p:spPr>
          <a:xfrm>
            <a:off x="-8993345" y="-4861458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Introdução a Ciência de Dados</a:t>
            </a:r>
          </a:p>
        </p:txBody>
      </p:sp>
      <p:sp>
        <p:nvSpPr>
          <p:cNvPr id="8" name="Retângulo 7"/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7E21819-F39B-8343-4AF1-8A56051E4158}"/>
              </a:ext>
            </a:extLst>
          </p:cNvPr>
          <p:cNvSpPr txBox="1"/>
          <p:nvPr/>
        </p:nvSpPr>
        <p:spPr>
          <a:xfrm>
            <a:off x="223604" y="1442564"/>
            <a:ext cx="1174479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5400" dirty="0">
                <a:solidFill>
                  <a:schemeClr val="bg1">
                    <a:lumMod val="95000"/>
                  </a:schemeClr>
                </a:solidFill>
              </a:rPr>
              <a:t>FUNDAMENTOS DA CIÊNCIA DE DADOS NO SETOR PÚBLICO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F4EF1D6-743C-CA70-A90D-AB26C5EC314D}"/>
              </a:ext>
            </a:extLst>
          </p:cNvPr>
          <p:cNvSpPr txBox="1"/>
          <p:nvPr/>
        </p:nvSpPr>
        <p:spPr>
          <a:xfrm>
            <a:off x="223604" y="3507222"/>
            <a:ext cx="1174479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dirty="0">
                <a:solidFill>
                  <a:schemeClr val="bg1">
                    <a:lumMod val="95000"/>
                  </a:schemeClr>
                </a:solidFill>
              </a:rPr>
              <a:t>Manipulação de dados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6B2B8FA3-898D-BE6E-DBCF-B6AB108D9683}"/>
              </a:ext>
            </a:extLst>
          </p:cNvPr>
          <p:cNvSpPr txBox="1"/>
          <p:nvPr/>
        </p:nvSpPr>
        <p:spPr>
          <a:xfrm>
            <a:off x="0" y="4380318"/>
            <a:ext cx="11744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>
                <a:solidFill>
                  <a:schemeClr val="bg1">
                    <a:lumMod val="95000"/>
                  </a:schemeClr>
                </a:solidFill>
              </a:rPr>
              <a:t>Prof. </a:t>
            </a:r>
            <a:r>
              <a:rPr lang="pt-BR" sz="2400" b="1" dirty="0">
                <a:solidFill>
                  <a:schemeClr val="bg1">
                    <a:lumMod val="95000"/>
                  </a:schemeClr>
                </a:solidFill>
              </a:rPr>
              <a:t>Dr. Claudiomar Matias Rolim Filho</a:t>
            </a:r>
          </a:p>
        </p:txBody>
      </p:sp>
    </p:spTree>
    <p:extLst>
      <p:ext uri="{BB962C8B-B14F-4D97-AF65-F5344CB8AC3E}">
        <p14:creationId xmlns:p14="http://schemas.microsoft.com/office/powerpoint/2010/main" val="2736950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CA56ED1D-3D45-FBBE-D7A2-8E0868EF0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CD9B2258-38D4-D3AE-8F49-17853E11108C}"/>
              </a:ext>
            </a:extLst>
          </p:cNvPr>
          <p:cNvSpPr txBox="1">
            <a:spLocks/>
          </p:cNvSpPr>
          <p:nvPr/>
        </p:nvSpPr>
        <p:spPr>
          <a:xfrm>
            <a:off x="683685" y="180074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Executando Código no Google </a:t>
            </a:r>
            <a:r>
              <a:rPr lang="pt-BR" sz="2600" b="1" dirty="0" err="1">
                <a:solidFill>
                  <a:schemeClr val="bg1">
                    <a:lumMod val="95000"/>
                  </a:schemeClr>
                </a:solidFill>
              </a:rPr>
              <a:t>Colab</a:t>
            </a:r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B0B3B0A-A45E-3D30-B358-F9DC95D36D12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EDADB5AC-62C9-E684-DCFB-1F91D3F72B9A}"/>
              </a:ext>
            </a:extLst>
          </p:cNvPr>
          <p:cNvSpPr txBox="1">
            <a:spLocks/>
          </p:cNvSpPr>
          <p:nvPr/>
        </p:nvSpPr>
        <p:spPr>
          <a:xfrm>
            <a:off x="1137583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✅ Entendendo os números ao lado das células</a:t>
            </a: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🔢 Os números entre colchetes [1], [2], [3]... indicam a ordem de execução.</a:t>
            </a: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🕐 Se houver um asterisco [*], significa que o código ainda está sendo processado</a:t>
            </a: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✅ Quando finalizado, o número aparece na sequência correta.</a:t>
            </a: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✅ Atalhos úteis no Google </a:t>
            </a:r>
            <a:r>
              <a:rPr lang="pt-BR" sz="1800" dirty="0" err="1">
                <a:solidFill>
                  <a:schemeClr val="bg1">
                    <a:lumMod val="95000"/>
                  </a:schemeClr>
                </a:solidFill>
              </a:rPr>
              <a:t>Colab</a:t>
            </a: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Inserir célula acima → Ctrl + M e depois </a:t>
            </a:r>
            <a:r>
              <a:rPr lang="pt-BR" sz="1800" dirty="0" err="1">
                <a:solidFill>
                  <a:schemeClr val="bg1">
                    <a:lumMod val="95000"/>
                  </a:schemeClr>
                </a:solidFill>
              </a:rPr>
              <a:t>AInserir</a:t>
            </a: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 célula abaixo → Ctrl + M e depois </a:t>
            </a:r>
            <a:r>
              <a:rPr lang="pt-BR" sz="1800" dirty="0" err="1">
                <a:solidFill>
                  <a:schemeClr val="bg1">
                    <a:lumMod val="95000"/>
                  </a:schemeClr>
                </a:solidFill>
              </a:rPr>
              <a:t>BApagar</a:t>
            </a: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 uma célula → Ctrl + M e depois D (duas vezes)Executar todas as células → Ctrl + F9Parar a execução → Ctrl + M e depois I (duas vezes)📌 O Google </a:t>
            </a:r>
            <a:r>
              <a:rPr lang="pt-BR" sz="1800" dirty="0" err="1">
                <a:solidFill>
                  <a:schemeClr val="bg1">
                    <a:lumMod val="95000"/>
                  </a:schemeClr>
                </a:solidFill>
              </a:rPr>
              <a:t>Colab</a:t>
            </a: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 facilita testes rápidos, permitindo rodar cada bloco de código separadamente, organizar anotações e visualizar resultados de forma interativa! 🚀</a:t>
            </a:r>
          </a:p>
        </p:txBody>
      </p:sp>
    </p:spTree>
    <p:extLst>
      <p:ext uri="{BB962C8B-B14F-4D97-AF65-F5344CB8AC3E}">
        <p14:creationId xmlns:p14="http://schemas.microsoft.com/office/powerpoint/2010/main" val="2280299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0BD454F6-C1DE-016E-4E73-62CD72911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5467B8B5-6F82-9355-1C36-82C37CFA9A65}"/>
              </a:ext>
            </a:extLst>
          </p:cNvPr>
          <p:cNvSpPr txBox="1">
            <a:spLocks/>
          </p:cNvSpPr>
          <p:nvPr/>
        </p:nvSpPr>
        <p:spPr>
          <a:xfrm>
            <a:off x="683685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Banco de Dados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29AF710-3DDE-152D-EACE-048E2FD024F9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49BB6B5F-333B-7D4C-72D1-C80225F26B0A}"/>
              </a:ext>
            </a:extLst>
          </p:cNvPr>
          <p:cNvSpPr txBox="1">
            <a:spLocks/>
          </p:cNvSpPr>
          <p:nvPr/>
        </p:nvSpPr>
        <p:spPr>
          <a:xfrm>
            <a:off x="568791" y="109162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✅ Por que armazenamos dados?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Para análise futura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Para tomar decisões baseadas em evidências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Para acompanhar mudanças ao longo do tempo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✅ Tipos de armazenamento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Arquivos CSV, Excel → Simples, fácil de manipular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Bancos de Dados Relacionais (SQL) → Estruturados e eficientes para grandes volumes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Bancos de Dados Não Relacionais (</a:t>
            </a:r>
            <a:r>
              <a:rPr lang="pt-BR" sz="2200" dirty="0" err="1">
                <a:solidFill>
                  <a:schemeClr val="bg1">
                    <a:lumMod val="95000"/>
                  </a:schemeClr>
                </a:solidFill>
              </a:rPr>
              <a:t>NoSQL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) → Para dados não estruturados, como redes sociais</a:t>
            </a:r>
          </a:p>
        </p:txBody>
      </p:sp>
    </p:spTree>
    <p:extLst>
      <p:ext uri="{BB962C8B-B14F-4D97-AF65-F5344CB8AC3E}">
        <p14:creationId xmlns:p14="http://schemas.microsoft.com/office/powerpoint/2010/main" val="38374501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5F0ED411-ADB9-3E08-1597-4403AAEE3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772EC5CD-CE38-9C07-131B-56E2D47A93F4}"/>
              </a:ext>
            </a:extLst>
          </p:cNvPr>
          <p:cNvSpPr txBox="1">
            <a:spLocks/>
          </p:cNvSpPr>
          <p:nvPr/>
        </p:nvSpPr>
        <p:spPr>
          <a:xfrm>
            <a:off x="683685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Dados Estruturados x Dados não-Estruturados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CBB1096-FEED-A097-4C27-F7F7EF2D2EE2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F2B676BF-0AB8-E69C-FF58-836EB8BE31FF}"/>
              </a:ext>
            </a:extLst>
          </p:cNvPr>
          <p:cNvSpPr txBox="1">
            <a:spLocks/>
          </p:cNvSpPr>
          <p:nvPr/>
        </p:nvSpPr>
        <p:spPr>
          <a:xfrm>
            <a:off x="568791" y="109162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✅ Dados Estruturados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Organizáveis em tabelas e bancos de dados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Exemplos: Nome, CPF, Data de Nascimento, Salário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✅ Dados Não Estruturados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Não seguem um formato fixo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Exemplos: Imagens, vídeos, comentários em redes sociais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📌 Por que isso importa?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Dados estruturados são fáceis de analisar com estatística.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Dados não estruturados precisam de técnicas mais avançadas, como redes neurais.</a:t>
            </a:r>
          </a:p>
        </p:txBody>
      </p:sp>
    </p:spTree>
    <p:extLst>
      <p:ext uri="{BB962C8B-B14F-4D97-AF65-F5344CB8AC3E}">
        <p14:creationId xmlns:p14="http://schemas.microsoft.com/office/powerpoint/2010/main" val="4686956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15A49D-3746-C595-F308-A578E54AA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AABCF71D-C55A-315C-7117-86D2A75CAC93}"/>
              </a:ext>
            </a:extLst>
          </p:cNvPr>
          <p:cNvSpPr txBox="1">
            <a:spLocks/>
          </p:cNvSpPr>
          <p:nvPr/>
        </p:nvSpPr>
        <p:spPr>
          <a:xfrm>
            <a:off x="3523442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Manipulação de Dados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460B362-62BC-CE22-B378-158217CBAEE2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7D73A42-4160-A1D5-FEC9-492D9EE5B4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2838" y="791032"/>
            <a:ext cx="7612596" cy="576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459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89B74B-97AF-FF7D-0CF6-7EF2A1E0D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FC386C50-AA4B-E6D6-92BE-8BDB0BB99941}"/>
              </a:ext>
            </a:extLst>
          </p:cNvPr>
          <p:cNvSpPr txBox="1">
            <a:spLocks/>
          </p:cNvSpPr>
          <p:nvPr/>
        </p:nvSpPr>
        <p:spPr>
          <a:xfrm>
            <a:off x="3523442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Manipulação de Dados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A2ACCF5A-AD40-A6C3-175C-28BC47BD6806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194859EE-2FD5-6594-0B41-36996E3B56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2705" y="842087"/>
            <a:ext cx="6906589" cy="546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7829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76B8FA-875D-CBB8-2C56-FC3E6C5F4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73E53358-F55A-E18B-20FB-0370D66A8DF9}"/>
              </a:ext>
            </a:extLst>
          </p:cNvPr>
          <p:cNvSpPr txBox="1">
            <a:spLocks/>
          </p:cNvSpPr>
          <p:nvPr/>
        </p:nvSpPr>
        <p:spPr>
          <a:xfrm>
            <a:off x="3523442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Manipulação de Dados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9D66F6D1-7896-3884-229B-B2B8EDD3CBD6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56DEE8E-F8AE-D98A-6562-6A2CD966B6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8125" y="1037891"/>
            <a:ext cx="9135750" cy="478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748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7C94DE42-5088-5565-A960-C98B8893F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1607D42-C97A-FA8D-03D3-F65282D64272}"/>
              </a:ext>
            </a:extLst>
          </p:cNvPr>
          <p:cNvSpPr txBox="1">
            <a:spLocks/>
          </p:cNvSpPr>
          <p:nvPr/>
        </p:nvSpPr>
        <p:spPr>
          <a:xfrm>
            <a:off x="683685" y="180074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Coleta de Dados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8A9C725-1C9B-C10B-4970-26C331A8C46B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593EC90-90B0-9BFF-80C0-60E5CB6AF3D6}"/>
              </a:ext>
            </a:extLst>
          </p:cNvPr>
          <p:cNvSpPr txBox="1">
            <a:spLocks/>
          </p:cNvSpPr>
          <p:nvPr/>
        </p:nvSpPr>
        <p:spPr>
          <a:xfrm>
            <a:off x="683685" y="986727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📌 Métodos</a:t>
            </a:r>
          </a:p>
          <a:p>
            <a:pPr algn="just">
              <a:buClr>
                <a:schemeClr val="bg1"/>
              </a:buClr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Pesquisa: Coleta de dados por meio de questionários, entrevistas ou formulários. Útil para obter informações diretamente de um grupo específico.</a:t>
            </a: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Observação: Coleta de dados observando comportamentos ou eventos em seu ambiente natural. Ideal para estudos em que a interação com os sujeitos pode alterar os resultados.</a:t>
            </a: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Experimento: Coleta de dados através da manipulação controlada de variáveis para observar efeitos e relações de causa e efeito. Comum em estudos científicos e testes de hipóteses.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5558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4916132A-09B9-A7DD-38F4-390DF1C6C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BED54291-7258-AF68-56D9-0571616CED81}"/>
              </a:ext>
            </a:extLst>
          </p:cNvPr>
          <p:cNvSpPr txBox="1">
            <a:spLocks/>
          </p:cNvSpPr>
          <p:nvPr/>
        </p:nvSpPr>
        <p:spPr>
          <a:xfrm>
            <a:off x="683685" y="180074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Coleta de Dados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D9DFE68-4A50-0032-7E95-1B6C4759A329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7B834349-20FF-FE50-0C0E-D85DF05258C7}"/>
              </a:ext>
            </a:extLst>
          </p:cNvPr>
          <p:cNvSpPr txBox="1">
            <a:spLocks/>
          </p:cNvSpPr>
          <p:nvPr/>
        </p:nvSpPr>
        <p:spPr>
          <a:xfrm>
            <a:off x="683685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📌 Fontes de Dados </a:t>
            </a:r>
          </a:p>
          <a:p>
            <a:pPr algn="just">
              <a:buClr>
                <a:schemeClr val="bg1"/>
              </a:buClr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📊Além dos métodos de coleta, os dados podem ser obtidos de diferentes fontes, dependendo do objetivo da análise.</a:t>
            </a:r>
          </a:p>
          <a:p>
            <a:pPr algn="just">
              <a:buClr>
                <a:schemeClr val="bg1"/>
              </a:buClr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✅ Fontes Primárias</a:t>
            </a:r>
          </a:p>
          <a:p>
            <a:pPr algn="just">
              <a:buClr>
                <a:schemeClr val="bg1"/>
              </a:buClr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📝São dados coletados diretamente da fonte, sem intermediários.</a:t>
            </a:r>
          </a:p>
          <a:p>
            <a:pPr algn="just">
              <a:buClr>
                <a:schemeClr val="bg1"/>
              </a:buClr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Incluem entrevistas, questionários, </a:t>
            </a:r>
            <a:r>
              <a:rPr lang="pt-BR" sz="2400" dirty="0" err="1">
                <a:solidFill>
                  <a:schemeClr val="bg1">
                    <a:lumMod val="95000"/>
                  </a:schemeClr>
                </a:solidFill>
              </a:rPr>
              <a:t>formul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ários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medições laboratoriais e observações diretas.</a:t>
            </a:r>
          </a:p>
          <a:p>
            <a:pPr algn="just">
              <a:buClr>
                <a:schemeClr val="bg1"/>
              </a:buClr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Vantagem: Dados exclusivos, ajustados para o estudo específico.</a:t>
            </a:r>
          </a:p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Desvantagem: Coleta pode ser cara e demorada.</a:t>
            </a:r>
          </a:p>
          <a:p>
            <a:pPr algn="just">
              <a:buClr>
                <a:schemeClr val="bg1"/>
              </a:buClr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2930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519BAE28-08A4-7006-D345-39C44EE59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5B421B81-9511-C332-42EF-096B5B234C7C}"/>
              </a:ext>
            </a:extLst>
          </p:cNvPr>
          <p:cNvSpPr txBox="1">
            <a:spLocks/>
          </p:cNvSpPr>
          <p:nvPr/>
        </p:nvSpPr>
        <p:spPr>
          <a:xfrm>
            <a:off x="683685" y="180074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Coleta de Dados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41DED11-0C0F-9485-57D0-2FE1AF6780D5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C992A35-DC4F-B867-6F98-0148E50203BC}"/>
              </a:ext>
            </a:extLst>
          </p:cNvPr>
          <p:cNvSpPr txBox="1">
            <a:spLocks/>
          </p:cNvSpPr>
          <p:nvPr/>
        </p:nvSpPr>
        <p:spPr>
          <a:xfrm>
            <a:off x="683685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pt-BR" sz="2300" dirty="0">
                <a:solidFill>
                  <a:schemeClr val="bg1">
                    <a:lumMod val="95000"/>
                  </a:schemeClr>
                </a:solidFill>
              </a:rPr>
              <a:t>✅ Fontes Secundárias</a:t>
            </a:r>
          </a:p>
          <a:p>
            <a:pPr algn="just">
              <a:buClr>
                <a:schemeClr val="bg1"/>
              </a:buClr>
            </a:pPr>
            <a:endParaRPr lang="pt-BR" sz="23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300" dirty="0">
                <a:solidFill>
                  <a:schemeClr val="bg1">
                    <a:lumMod val="95000"/>
                  </a:schemeClr>
                </a:solidFill>
              </a:rPr>
              <a:t>📚Dados coletados por terceiros, que podem ser reutilizados para novos estudos.</a:t>
            </a:r>
          </a:p>
          <a:p>
            <a:pPr algn="just">
              <a:buClr>
                <a:schemeClr val="bg1"/>
              </a:buClr>
            </a:pPr>
            <a:endParaRPr lang="pt-BR" sz="23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300" dirty="0">
                <a:solidFill>
                  <a:schemeClr val="bg1">
                    <a:lumMod val="95000"/>
                  </a:schemeClr>
                </a:solidFill>
              </a:rPr>
              <a:t>Incluem bases governamentais, artigos científicos, censos e registros administrativos.</a:t>
            </a:r>
          </a:p>
          <a:p>
            <a:pPr algn="just">
              <a:buClr>
                <a:schemeClr val="bg1"/>
              </a:buClr>
            </a:pPr>
            <a:endParaRPr lang="pt-BR" sz="23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300" dirty="0">
                <a:solidFill>
                  <a:schemeClr val="bg1">
                    <a:lumMod val="95000"/>
                  </a:schemeClr>
                </a:solidFill>
              </a:rPr>
              <a:t>Vantagem: Já estão disponíveis e reduzem o custo da pesquisa.</a:t>
            </a:r>
          </a:p>
          <a:p>
            <a:pPr algn="just">
              <a:buClr>
                <a:schemeClr val="bg1"/>
              </a:buClr>
            </a:pPr>
            <a:endParaRPr lang="pt-BR" sz="23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300" dirty="0">
                <a:solidFill>
                  <a:schemeClr val="bg1">
                    <a:lumMod val="95000"/>
                  </a:schemeClr>
                </a:solidFill>
              </a:rPr>
              <a:t>Desvantagem: Pode haver viés na coleta original ou falta de controle sobre a qualidade.</a:t>
            </a:r>
          </a:p>
          <a:p>
            <a:pPr algn="just">
              <a:buClr>
                <a:schemeClr val="bg1"/>
              </a:buClr>
            </a:pPr>
            <a:endParaRPr lang="pt-BR" sz="23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300" dirty="0">
                <a:solidFill>
                  <a:schemeClr val="bg1">
                    <a:lumMod val="95000"/>
                  </a:schemeClr>
                </a:solidFill>
              </a:rPr>
              <a:t>📌 Exemplo: Uma análise de desemprego no Brasil pode usar dados do IBGE em vez de coletar informações do zero.</a:t>
            </a:r>
          </a:p>
          <a:p>
            <a:pPr algn="just">
              <a:buClr>
                <a:schemeClr val="bg1"/>
              </a:buClr>
            </a:pPr>
            <a:endParaRPr lang="pt-BR" sz="23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4064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B9B6249B-A6F2-E7D6-4138-C2469AF0B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0A85FDF2-DFD5-FECA-47F2-B479227ACDD4}"/>
              </a:ext>
            </a:extLst>
          </p:cNvPr>
          <p:cNvSpPr txBox="1">
            <a:spLocks/>
          </p:cNvSpPr>
          <p:nvPr/>
        </p:nvSpPr>
        <p:spPr>
          <a:xfrm>
            <a:off x="683685" y="180074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Coleta de Dados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1B0DD27-35B7-11F8-DD6E-6E075B5D97FF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F08B80E0-562D-9AD8-9CD2-B170A52F8311}"/>
              </a:ext>
            </a:extLst>
          </p:cNvPr>
          <p:cNvSpPr txBox="1">
            <a:spLocks/>
          </p:cNvSpPr>
          <p:nvPr/>
        </p:nvSpPr>
        <p:spPr>
          <a:xfrm>
            <a:off x="683685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endParaRPr lang="pt-BR" sz="2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</a:rPr>
              <a:t>📌 A escolha do método e da fonte de coleta depende do objetivo da análise.</a:t>
            </a:r>
          </a:p>
          <a:p>
            <a:pPr algn="just">
              <a:buClr>
                <a:schemeClr val="bg1"/>
              </a:buClr>
            </a:pPr>
            <a:endParaRPr lang="pt-BR" sz="2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</a:rPr>
              <a:t>📌 Dados quantitativos e qualitativos são usados de formas diferentes, mas ambos são essenciais para uma análise completa.</a:t>
            </a:r>
          </a:p>
          <a:p>
            <a:pPr algn="just">
              <a:buClr>
                <a:schemeClr val="bg1"/>
              </a:buClr>
            </a:pPr>
            <a:endParaRPr lang="pt-BR" sz="2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</a:rPr>
              <a:t>📌 Coletar dados de forma correta e sem viés é um dos passos mais importantes para garantir resultados confiáveis! 🚀</a:t>
            </a:r>
          </a:p>
        </p:txBody>
      </p:sp>
    </p:spTree>
    <p:extLst>
      <p:ext uri="{BB962C8B-B14F-4D97-AF65-F5344CB8AC3E}">
        <p14:creationId xmlns:p14="http://schemas.microsoft.com/office/powerpoint/2010/main" val="34289401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219200" y="968413"/>
            <a:ext cx="1044471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 maior parte do tempo de um Cientista de Dados é gasta no processo de limpeza, transformação e organização dos dados, ou seja, na manipulação.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 realidade é que, na prática, os dados nunca estarão do jeito que você de fato precisa. Portanto, é fundamental dominar técnicas de manipulação de dados.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Entendamos a manipulação de dados como o ato de transformar, reestruturar, limpar, agregar e juntar os dados.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Analisar grandes conjuntos de dados, agrupá-los, aplicar modelos estatísticos, importar/exportar os dados para bancos de dados relacionais, tudo isso pode ser feito com Python ou 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3523442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Manipulação de Dados</a:t>
            </a:r>
          </a:p>
        </p:txBody>
      </p:sp>
      <p:sp>
        <p:nvSpPr>
          <p:cNvPr id="8" name="Retângulo 7"/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C4C3EE3-1238-20CE-BB7C-90528E4E1A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084" y="2616"/>
            <a:ext cx="8980296" cy="68580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D4FC4F8-387F-1A94-D34A-6837E81126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4295" y="1330390"/>
            <a:ext cx="8589621" cy="490835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6657505-B3B2-EB42-72EB-172A817BAB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2321" y="561575"/>
            <a:ext cx="11431595" cy="573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168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6C5C665C-1EC8-99F7-C561-8FADC7345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F27665F-2289-2751-AC61-94E175ACC24D}"/>
              </a:ext>
            </a:extLst>
          </p:cNvPr>
          <p:cNvSpPr txBox="1">
            <a:spLocks/>
          </p:cNvSpPr>
          <p:nvPr/>
        </p:nvSpPr>
        <p:spPr>
          <a:xfrm>
            <a:off x="683685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Fontes de Dados para análises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D039CF7-CD78-9268-117E-8CCE14D1FB1E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18FDDB2-B2BA-AD2D-1521-97A3BC50C2BA}"/>
              </a:ext>
            </a:extLst>
          </p:cNvPr>
          <p:cNvSpPr txBox="1">
            <a:spLocks/>
          </p:cNvSpPr>
          <p:nvPr/>
        </p:nvSpPr>
        <p:spPr>
          <a:xfrm>
            <a:off x="989896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✅ Bases Governamentais Importantes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IBGE → Censos e estatísticas sociais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Portal da Transparência → Gastos públicos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DataSUS → Dados de saúde pública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RAIS/CAGED → Informações sobre empregos formais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IpeaData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 → Base do Instituto de Pesquisa Econômica Aplicada (IPEA), com indicadores econômicos e sociais detalhados.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Tesouro Nacional (Tesouro Transparente) → Informações sobre arrecadação, dívida pública e orçamento da União.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✅ Bases Internacionais🌍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Banco Mundial (World Bank Open Data) → Estatísticas globais sobre economia, desigualdade, saúde e desenvolvimento humano.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ONU (United </a:t>
            </a: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Nations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 Data) → Indicadores sociais e ambientais usados em estudos sobre desenvolvimento sustentável.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OCDE (OECD Data) → Comparação entre países em educação, finanças públicas e inovação.</a:t>
            </a:r>
          </a:p>
        </p:txBody>
      </p:sp>
    </p:spTree>
    <p:extLst>
      <p:ext uri="{BB962C8B-B14F-4D97-AF65-F5344CB8AC3E}">
        <p14:creationId xmlns:p14="http://schemas.microsoft.com/office/powerpoint/2010/main" val="37986629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24FD872E-3846-A0F9-EFB5-107DD7103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399DE20-AE9B-9507-AA01-1DBC2B1FF113}"/>
              </a:ext>
            </a:extLst>
          </p:cNvPr>
          <p:cNvSpPr txBox="1">
            <a:spLocks/>
          </p:cNvSpPr>
          <p:nvPr/>
        </p:nvSpPr>
        <p:spPr>
          <a:xfrm>
            <a:off x="683685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Fontes de Dados para análises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BF14565-BB84-AA3B-68A2-7FA648604081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5AAD691-C429-B96E-0D87-6371D3F56311}"/>
              </a:ext>
            </a:extLst>
          </p:cNvPr>
          <p:cNvSpPr txBox="1">
            <a:spLocks/>
          </p:cNvSpPr>
          <p:nvPr/>
        </p:nvSpPr>
        <p:spPr>
          <a:xfrm>
            <a:off x="989896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📌 Como pesquisadores podem acessar esses dados?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Sites oficiais → Muitas bases estão disponíveis gratuitamente para download.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APIs governamentais → Algumas bases permitem acesso automático via programação.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Plataformas como </a:t>
            </a:r>
            <a:r>
              <a:rPr lang="pt-BR" sz="2400" dirty="0" err="1">
                <a:solidFill>
                  <a:schemeClr val="bg1">
                    <a:lumMod val="95000"/>
                  </a:schemeClr>
                </a:solidFill>
              </a:rPr>
              <a:t>Kaggle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 e Google </a:t>
            </a:r>
            <a:r>
              <a:rPr lang="pt-BR" sz="2400" dirty="0" err="1">
                <a:solidFill>
                  <a:schemeClr val="bg1">
                    <a:lumMod val="95000"/>
                  </a:schemeClr>
                </a:solidFill>
              </a:rPr>
              <a:t>Dataset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 Search → Facilitam encontrar conjuntos de dados já organizados para análise.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No desespero, vale até raspagem de dados (</a:t>
            </a:r>
            <a:r>
              <a:rPr lang="pt-BR" sz="2400" i="1" dirty="0" err="1">
                <a:solidFill>
                  <a:schemeClr val="bg1">
                    <a:lumMod val="95000"/>
                  </a:schemeClr>
                </a:solidFill>
              </a:rPr>
              <a:t>Webscraping</a:t>
            </a:r>
            <a:r>
              <a:rPr lang="pt-BR" sz="2400" i="1" dirty="0">
                <a:solidFill>
                  <a:schemeClr val="bg1">
                    <a:lumMod val="95000"/>
                  </a:schemeClr>
                </a:solidFill>
              </a:rPr>
              <a:t>)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💡 Com tantas fontes confiáveis, pesquisadores podem cruzar dados para obter insights mais completos e fundamentados! 🚀</a:t>
            </a:r>
          </a:p>
        </p:txBody>
      </p:sp>
    </p:spTree>
    <p:extLst>
      <p:ext uri="{BB962C8B-B14F-4D97-AF65-F5344CB8AC3E}">
        <p14:creationId xmlns:p14="http://schemas.microsoft.com/office/powerpoint/2010/main" val="3974895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ACF2D978-AA0B-DEFD-7FD7-BA7252E0A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0886104F-DCD4-BF6A-7C8B-26FD3F0F6105}"/>
              </a:ext>
            </a:extLst>
          </p:cNvPr>
          <p:cNvSpPr txBox="1">
            <a:spLocks/>
          </p:cNvSpPr>
          <p:nvPr/>
        </p:nvSpPr>
        <p:spPr>
          <a:xfrm>
            <a:off x="683685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O que é uma API?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C958C97-6936-F6CB-6B57-FC1927EA07AB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6E42F3C-7DED-FDCC-5248-053D318B78F7}"/>
              </a:ext>
            </a:extLst>
          </p:cNvPr>
          <p:cNvSpPr txBox="1">
            <a:spLocks/>
          </p:cNvSpPr>
          <p:nvPr/>
        </p:nvSpPr>
        <p:spPr>
          <a:xfrm>
            <a:off x="953801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✅ Definição Simples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API (</a:t>
            </a: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Application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Programming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 Interface) é um meio de comunicação entre diferentes sistemas, permitindo que um programa acesse dados ou funcionalidades de outro sistema automaticamente.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📌 Pense na API como um garçom em um restaurante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1️⃣ Você faz um pedido ao garçom (solicitação para a API).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2️⃣ O garçom leva o pedido à cozinha (o sistema processa a requisição).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3️⃣ A cozinha prepara a comida e o garçom traz a refeição para você (a API retorna a resposta).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✅ Como as APIs são usadas?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Previsão do tempo 🌦️ → Aplicativos acessam APIs meteorológicas para mostrar a previsão.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Pagamentos online 💳 → </a:t>
            </a: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E-commerces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 usam APIs bancárias para processar transações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Redes sociais 📲 → Aplicativos permitem login via API do Google ou Facebook.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Bases governamentais 📊 → Pesquisadores acessam dados do IBGE ou DataSUS via API.</a:t>
            </a:r>
          </a:p>
        </p:txBody>
      </p:sp>
    </p:spTree>
    <p:extLst>
      <p:ext uri="{BB962C8B-B14F-4D97-AF65-F5344CB8AC3E}">
        <p14:creationId xmlns:p14="http://schemas.microsoft.com/office/powerpoint/2010/main" val="42700903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BBB0AB2F-1BA9-FEA7-D67A-2988F2A9B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F7763AC-3378-DC34-9234-7730AE69096D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D7C70E1-8761-7B47-5521-A966091647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4662" y="756807"/>
            <a:ext cx="8152461" cy="513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4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6F2C26ED-81B2-CC5C-AD64-2470CD95A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1BA7D61-5924-5091-EE04-DCA31C816F3B}"/>
              </a:ext>
            </a:extLst>
          </p:cNvPr>
          <p:cNvSpPr txBox="1">
            <a:spLocks/>
          </p:cNvSpPr>
          <p:nvPr/>
        </p:nvSpPr>
        <p:spPr>
          <a:xfrm>
            <a:off x="683685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O que é </a:t>
            </a:r>
            <a:r>
              <a:rPr lang="pt-BR" sz="2600" b="1" dirty="0" err="1">
                <a:solidFill>
                  <a:schemeClr val="bg1">
                    <a:lumMod val="95000"/>
                  </a:schemeClr>
                </a:solidFill>
              </a:rPr>
              <a:t>Webscraping</a:t>
            </a:r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?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A44856D-D668-3D51-F35A-3EAC8F2B8461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4F6F1936-E451-749A-84A3-CACDBEF5AA81}"/>
              </a:ext>
            </a:extLst>
          </p:cNvPr>
          <p:cNvSpPr txBox="1">
            <a:spLocks/>
          </p:cNvSpPr>
          <p:nvPr/>
        </p:nvSpPr>
        <p:spPr>
          <a:xfrm>
            <a:off x="953801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📌 </a:t>
            </a:r>
            <a:r>
              <a:rPr lang="pt-BR" sz="2400" dirty="0" err="1">
                <a:solidFill>
                  <a:schemeClr val="bg1">
                    <a:lumMod val="95000"/>
                  </a:schemeClr>
                </a:solidFill>
              </a:rPr>
              <a:t>Webscraping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 é a técnica de coletar automaticamente dados disponíveis em páginas da web, extraindo textos, tabelas, links, etc.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✅ Ferramentas comuns: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Python - </a:t>
            </a:r>
            <a:r>
              <a:rPr lang="pt-BR" sz="2400" dirty="0" err="1">
                <a:solidFill>
                  <a:schemeClr val="bg1">
                    <a:lumMod val="95000"/>
                  </a:schemeClr>
                </a:solidFill>
              </a:rPr>
              <a:t>BeautifulSoup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 ou </a:t>
            </a:r>
            <a:r>
              <a:rPr lang="pt-BR" sz="2400" dirty="0" err="1">
                <a:solidFill>
                  <a:schemeClr val="bg1">
                    <a:lumMod val="95000"/>
                  </a:schemeClr>
                </a:solidFill>
              </a:rPr>
              <a:t>Selenium</a:t>
            </a: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R – </a:t>
            </a:r>
            <a:r>
              <a:rPr lang="pt-BR" sz="2400" dirty="0" err="1">
                <a:solidFill>
                  <a:schemeClr val="bg1">
                    <a:lumMod val="95000"/>
                  </a:schemeClr>
                </a:solidFill>
              </a:rPr>
              <a:t>rvest</a:t>
            </a: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📌 Use </a:t>
            </a:r>
            <a:r>
              <a:rPr lang="pt-BR" sz="2400" dirty="0" err="1">
                <a:solidFill>
                  <a:schemeClr val="bg1">
                    <a:lumMod val="95000"/>
                  </a:schemeClr>
                </a:solidFill>
              </a:rPr>
              <a:t>webscraping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 quando: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Os dados estão disponíveis apenas em páginas HTML (sem API)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A informação está estruturada visualmente, mas não disponível para download</a:t>
            </a:r>
          </a:p>
        </p:txBody>
      </p:sp>
    </p:spTree>
    <p:extLst>
      <p:ext uri="{BB962C8B-B14F-4D97-AF65-F5344CB8AC3E}">
        <p14:creationId xmlns:p14="http://schemas.microsoft.com/office/powerpoint/2010/main" val="9466023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08FAEA03-2FDB-3689-F9D1-6DC3D9D3C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0AB2D3F7-A4FD-0991-BC3C-D0542B3BB818}"/>
              </a:ext>
            </a:extLst>
          </p:cNvPr>
          <p:cNvSpPr txBox="1">
            <a:spLocks/>
          </p:cNvSpPr>
          <p:nvPr/>
        </p:nvSpPr>
        <p:spPr>
          <a:xfrm>
            <a:off x="683685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O que é </a:t>
            </a:r>
            <a:r>
              <a:rPr lang="pt-BR" sz="2600" b="1" dirty="0" err="1">
                <a:solidFill>
                  <a:schemeClr val="bg1">
                    <a:lumMod val="95000"/>
                  </a:schemeClr>
                </a:solidFill>
              </a:rPr>
              <a:t>Webscraping</a:t>
            </a:r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?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34A885E-4E4A-0415-8F95-F3ECC61998D5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E66E825-1AD4-E98A-E619-F70D1DE72651}"/>
              </a:ext>
            </a:extLst>
          </p:cNvPr>
          <p:cNvSpPr txBox="1">
            <a:spLocks/>
          </p:cNvSpPr>
          <p:nvPr/>
        </p:nvSpPr>
        <p:spPr>
          <a:xfrm>
            <a:off x="953801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⚠️ Atenção: 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Respeite as regras do site 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Evite sobrecarregar o servidor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Confira se há limitações legais ou éticas no uso dos dados</a:t>
            </a:r>
          </a:p>
        </p:txBody>
      </p:sp>
    </p:spTree>
    <p:extLst>
      <p:ext uri="{BB962C8B-B14F-4D97-AF65-F5344CB8AC3E}">
        <p14:creationId xmlns:p14="http://schemas.microsoft.com/office/powerpoint/2010/main" val="790943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BC08A713-3D36-3B8D-907D-D971168EC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D9162E0-685F-126D-CE77-7BFE334D17D8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9FB75C8-217E-74E8-C0F0-F09C7EF9FE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4662" y="756807"/>
            <a:ext cx="8152461" cy="513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38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9758CF-2BE8-B684-2274-2932F26ED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CF663FE4-7B9C-12F5-7FB2-4FC0FAE310FB}"/>
              </a:ext>
            </a:extLst>
          </p:cNvPr>
          <p:cNvSpPr txBox="1">
            <a:spLocks/>
          </p:cNvSpPr>
          <p:nvPr/>
        </p:nvSpPr>
        <p:spPr>
          <a:xfrm>
            <a:off x="3523442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Tratamento de dados faltantes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23CADDC-256B-FA48-F735-61009659428E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Picture 2" descr="O que são dados missing (dados ...">
            <a:extLst>
              <a:ext uri="{FF2B5EF4-FFF2-40B4-BE49-F238E27FC236}">
                <a16:creationId xmlns:a16="http://schemas.microsoft.com/office/drawing/2014/main" id="{C4EBB0B0-7D86-E408-26A5-33D254C5D3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268" y="912420"/>
            <a:ext cx="5938740" cy="452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BF4F6A05-DC7F-8300-3CF2-363C75161B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52754"/>
            <a:ext cx="39817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773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297B5B-3966-6E28-53FE-B0E9E92BF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483675-F592-7EDB-2E01-A2B71175EEE3}"/>
              </a:ext>
            </a:extLst>
          </p:cNvPr>
          <p:cNvSpPr/>
          <p:nvPr/>
        </p:nvSpPr>
        <p:spPr>
          <a:xfrm>
            <a:off x="1219200" y="968413"/>
            <a:ext cx="10444716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Se há dados faltantes, podemos inferir algum valor para inserir e não apagar todo o registro? R: SIM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É necessário escolher o método adequado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Incerteza na Imputação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Necessário avaliar os possíveis impactos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Cuidado para não introduzir um viés ou distorção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9610C151-6602-5E36-C63D-8672A771ABB9}"/>
              </a:ext>
            </a:extLst>
          </p:cNvPr>
          <p:cNvSpPr txBox="1">
            <a:spLocks/>
          </p:cNvSpPr>
          <p:nvPr/>
        </p:nvSpPr>
        <p:spPr>
          <a:xfrm>
            <a:off x="3523442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Identificação de Dados Faltantes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1899AA9-257B-F97B-2BE0-7D1C27A156EF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9880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297B5B-3966-6E28-53FE-B0E9E92BF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483675-F592-7EDB-2E01-A2B71175EEE3}"/>
              </a:ext>
            </a:extLst>
          </p:cNvPr>
          <p:cNvSpPr/>
          <p:nvPr/>
        </p:nvSpPr>
        <p:spPr>
          <a:xfrm>
            <a:off x="1219200" y="968413"/>
            <a:ext cx="10444716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Uma base de dados de salários tem valores ausentes. Se substituirmos por zero, pode parecer que essas pessoas estão desempregadas, quando na verdade os dados apenas não foram coletados corretamente.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Isso pode afetar políticas públicas, pois a análise pode indicar um nível de pobreza maior do que o real e modelos de </a:t>
            </a:r>
            <a:r>
              <a:rPr lang="pt-BR" sz="1800" dirty="0" err="1">
                <a:solidFill>
                  <a:schemeClr val="bg1"/>
                </a:solidFill>
              </a:rPr>
              <a:t>Machine</a:t>
            </a:r>
            <a:r>
              <a:rPr lang="pt-BR" sz="1800" dirty="0">
                <a:solidFill>
                  <a:schemeClr val="bg1"/>
                </a:solidFill>
              </a:rPr>
              <a:t> Learning podem tratar esses zeros como informações válidas, afetando previsões.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Se usamos modelos estatísticos para preencher valores ausentes com base em tendências passadas, podemos amplificar desigualdades ou padrões preexistentes.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Se decidirmos remover todas as observações com valores ausentes, podemos acabar analisando apenas um subconjunto enviesado dos dados.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/>
                </a:solidFill>
              </a:rPr>
              <a:t>Uma pesquisa sobre renda e escolaridade tem mais dados ausentes entre grupos de baixa renda. Se removermos esses registros, a análise pode sugerir que a população geral tem renda maior do que o real, pois removemos justamente os mais pobres.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/>
              </a:solidFill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9610C151-6602-5E36-C63D-8672A771ABB9}"/>
              </a:ext>
            </a:extLst>
          </p:cNvPr>
          <p:cNvSpPr txBox="1">
            <a:spLocks/>
          </p:cNvSpPr>
          <p:nvPr/>
        </p:nvSpPr>
        <p:spPr>
          <a:xfrm>
            <a:off x="3523442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Identificação de Dados Faltantes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1899AA9-257B-F97B-2BE0-7D1C27A156EF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4913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9758CF-2BE8-B684-2274-2932F26ED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CF663FE4-7B9C-12F5-7FB2-4FC0FAE310FB}"/>
              </a:ext>
            </a:extLst>
          </p:cNvPr>
          <p:cNvSpPr txBox="1">
            <a:spLocks/>
          </p:cNvSpPr>
          <p:nvPr/>
        </p:nvSpPr>
        <p:spPr>
          <a:xfrm>
            <a:off x="3523442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Manipulação de Dados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23CADDC-256B-FA48-F735-61009659428E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0EE4043-C1A6-87E2-D326-277E0FD8A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0337"/>
            <a:ext cx="12192000" cy="581732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F4A498A-482D-69C6-CC4C-B202116CA4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026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297B5B-3966-6E28-53FE-B0E9E92BF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483675-F592-7EDB-2E01-A2B71175EEE3}"/>
              </a:ext>
            </a:extLst>
          </p:cNvPr>
          <p:cNvSpPr/>
          <p:nvPr/>
        </p:nvSpPr>
        <p:spPr>
          <a:xfrm>
            <a:off x="1219200" y="968413"/>
            <a:ext cx="10444716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✅ Escolher o método adequado dependendo do tipo de dado.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✅ Analisar a distribuição antes de imputar valores para não alterar padrões.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✅ Testar diferentes técnicas de imputação e avaliar o impacto nos resultados.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✅ Evitar substituir por valores fixos sem justificativa (</a:t>
            </a:r>
            <a:r>
              <a:rPr lang="pt-BR" sz="2200" dirty="0" err="1">
                <a:solidFill>
                  <a:schemeClr val="bg1"/>
                </a:solidFill>
              </a:rPr>
              <a:t>ex</a:t>
            </a:r>
            <a:r>
              <a:rPr lang="pt-BR" sz="2200" dirty="0">
                <a:solidFill>
                  <a:schemeClr val="bg1"/>
                </a:solidFill>
              </a:rPr>
              <a:t>: zero ou média).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✅ Se possível, usar métodos mais sofisticados como KNN </a:t>
            </a:r>
            <a:r>
              <a:rPr lang="pt-BR" sz="2200" dirty="0" err="1">
                <a:solidFill>
                  <a:schemeClr val="bg1"/>
                </a:solidFill>
              </a:rPr>
              <a:t>Imputation</a:t>
            </a:r>
            <a:r>
              <a:rPr lang="pt-BR" sz="2200" dirty="0">
                <a:solidFill>
                  <a:schemeClr val="bg1"/>
                </a:solidFill>
              </a:rPr>
              <a:t> ou Regressão.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💡 Resumo: A imputação é útil, mas pode distorcer dados se não for bem feita. Avaliar os impactos é essencial para evitar vieses! 🚀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9610C151-6602-5E36-C63D-8672A771ABB9}"/>
              </a:ext>
            </a:extLst>
          </p:cNvPr>
          <p:cNvSpPr txBox="1">
            <a:spLocks/>
          </p:cNvSpPr>
          <p:nvPr/>
        </p:nvSpPr>
        <p:spPr>
          <a:xfrm>
            <a:off x="3523442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Conclusão: Como evitar viés na imputação?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1899AA9-257B-F97B-2BE0-7D1C27A156EF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075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E049C042-E8D7-B08E-DB9F-E7CD91DCF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F436A0C8-9ADA-E21F-F2D8-0F022A6055B3}"/>
              </a:ext>
            </a:extLst>
          </p:cNvPr>
          <p:cNvSpPr txBox="1">
            <a:spLocks/>
          </p:cNvSpPr>
          <p:nvPr/>
        </p:nvSpPr>
        <p:spPr>
          <a:xfrm>
            <a:off x="683685" y="180074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Coleta de Dados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DD385DC-CE55-5C8F-A20A-0A8709FD6C2D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7C7398C-3534-2B6B-B1DF-F7770D5E1E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4662" y="756807"/>
            <a:ext cx="8152461" cy="513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716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813576-29CD-B04A-C9EF-3D09403D3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BAAE321-6657-3795-0074-0C4A5454969C}"/>
              </a:ext>
            </a:extLst>
          </p:cNvPr>
          <p:cNvSpPr/>
          <p:nvPr/>
        </p:nvSpPr>
        <p:spPr>
          <a:xfrm>
            <a:off x="1219200" y="968413"/>
            <a:ext cx="10444716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200" dirty="0">
                <a:solidFill>
                  <a:schemeClr val="bg1"/>
                </a:solidFill>
              </a:rPr>
              <a:t>✅ É o campo da ciência de dados que lida com a compreensão e geração de linguagem humana por computadores.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Permite extrair informações úteis de textos, como sentimentos, temas, entidades e padrões.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Utiliza técnicas estatísticas, linguísticas e de machine learning para tratar textos em linguagem natural.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/>
                </a:solidFill>
              </a:rPr>
              <a:t>Muito usado em: </a:t>
            </a:r>
            <a:r>
              <a:rPr lang="pt-BR" sz="2200" dirty="0" err="1">
                <a:solidFill>
                  <a:schemeClr val="bg1"/>
                </a:solidFill>
              </a:rPr>
              <a:t>chatbots</a:t>
            </a:r>
            <a:r>
              <a:rPr lang="pt-BR" sz="2200" dirty="0">
                <a:solidFill>
                  <a:schemeClr val="bg1"/>
                </a:solidFill>
              </a:rPr>
              <a:t>, análise de sentimentos, resumos automáticos, tradução automática, entre outros.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E60393FC-7F9A-EE17-D866-97E9FBD5C062}"/>
              </a:ext>
            </a:extLst>
          </p:cNvPr>
          <p:cNvSpPr txBox="1">
            <a:spLocks/>
          </p:cNvSpPr>
          <p:nvPr/>
        </p:nvSpPr>
        <p:spPr>
          <a:xfrm>
            <a:off x="99005" y="261325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O que é PLN? </a:t>
            </a:r>
            <a:r>
              <a:rPr lang="pt-BR" sz="3600" dirty="0"/>
              <a:t>🧠 </a:t>
            </a:r>
            <a:endParaRPr lang="pt-BR" sz="26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006DFCA-044F-50FE-9A04-CE0372E36D2E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9673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7EAE21-D4EE-EA6A-4CBD-5C1B784C68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8193C0A-7CB6-A598-B800-DFF3A1585C56}"/>
              </a:ext>
            </a:extLst>
          </p:cNvPr>
          <p:cNvSpPr/>
          <p:nvPr/>
        </p:nvSpPr>
        <p:spPr>
          <a:xfrm>
            <a:off x="1219200" y="968413"/>
            <a:ext cx="10444716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200" dirty="0">
                <a:solidFill>
                  <a:schemeClr val="bg1"/>
                </a:solidFill>
              </a:rPr>
              <a:t>✅ Quando os dados são textos não estruturados: discursos, comentários, notícias, e-mails, etc.</a:t>
            </a:r>
          </a:p>
          <a:p>
            <a:pPr algn="just"/>
            <a:endParaRPr lang="pt-BR" sz="2200" dirty="0">
              <a:solidFill>
                <a:schemeClr val="bg1"/>
              </a:solidFill>
            </a:endParaRPr>
          </a:p>
          <a:p>
            <a:pPr algn="just"/>
            <a:r>
              <a:rPr lang="pt-BR" sz="2200" dirty="0">
                <a:solidFill>
                  <a:schemeClr val="bg1"/>
                </a:solidFill>
              </a:rPr>
              <a:t>Para analisar sentimentos de usuários sobre políticas públicas, programas ou serviços.</a:t>
            </a:r>
          </a:p>
          <a:p>
            <a:pPr algn="just"/>
            <a:endParaRPr lang="pt-BR" sz="2200" dirty="0">
              <a:solidFill>
                <a:schemeClr val="bg1"/>
              </a:solidFill>
            </a:endParaRPr>
          </a:p>
          <a:p>
            <a:pPr algn="just"/>
            <a:r>
              <a:rPr lang="pt-BR" sz="2200" dirty="0">
                <a:solidFill>
                  <a:schemeClr val="bg1"/>
                </a:solidFill>
              </a:rPr>
              <a:t>Para classificar documentos ou mensagens automaticamente.</a:t>
            </a:r>
          </a:p>
          <a:p>
            <a:pPr algn="just"/>
            <a:endParaRPr lang="pt-BR" sz="2200" dirty="0">
              <a:solidFill>
                <a:schemeClr val="bg1"/>
              </a:solidFill>
            </a:endParaRPr>
          </a:p>
          <a:p>
            <a:pPr algn="just"/>
            <a:r>
              <a:rPr lang="pt-BR" sz="2200" dirty="0">
                <a:solidFill>
                  <a:schemeClr val="bg1"/>
                </a:solidFill>
              </a:rPr>
              <a:t>Quando há necessidade de resumir ou extrair informações chave de textos longos.</a:t>
            </a:r>
          </a:p>
          <a:p>
            <a:pPr algn="just"/>
            <a:endParaRPr lang="pt-BR" sz="2200">
              <a:solidFill>
                <a:schemeClr val="bg1"/>
              </a:solidFill>
            </a:endParaRPr>
          </a:p>
          <a:p>
            <a:pPr algn="just"/>
            <a:r>
              <a:rPr lang="pt-BR" sz="2200">
                <a:solidFill>
                  <a:schemeClr val="bg1"/>
                </a:solidFill>
              </a:rPr>
              <a:t>Para </a:t>
            </a:r>
            <a:r>
              <a:rPr lang="pt-BR" sz="2200" dirty="0">
                <a:solidFill>
                  <a:schemeClr val="bg1"/>
                </a:solidFill>
              </a:rPr>
              <a:t>monitorar redes sociais, portais de notícias ou consultas públicas.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/>
              </a:solidFill>
            </a:endParaRP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0DBB0A4-24FA-55BE-9FE6-E972370E3541}"/>
              </a:ext>
            </a:extLst>
          </p:cNvPr>
          <p:cNvSpPr txBox="1">
            <a:spLocks/>
          </p:cNvSpPr>
          <p:nvPr/>
        </p:nvSpPr>
        <p:spPr>
          <a:xfrm>
            <a:off x="99005" y="261325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📚 Quando usar Processamento de Linguagem Natural?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6E23FC3B-CF3E-67EF-4389-3B7CBFC8A0C3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615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F70BE794-E18B-0275-24AD-B5AE09F6B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0FBB2782-D7D5-FE32-1388-878938DF7E50}"/>
              </a:ext>
            </a:extLst>
          </p:cNvPr>
          <p:cNvSpPr txBox="1">
            <a:spLocks/>
          </p:cNvSpPr>
          <p:nvPr/>
        </p:nvSpPr>
        <p:spPr>
          <a:xfrm>
            <a:off x="4750358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Variáveis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F208A7D-18D0-08C5-52BF-6A22BB29D7F2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736E3AAA-4E18-A329-D834-FCAAFE22A694}"/>
              </a:ext>
            </a:extLst>
          </p:cNvPr>
          <p:cNvSpPr txBox="1">
            <a:spLocks/>
          </p:cNvSpPr>
          <p:nvPr/>
        </p:nvSpPr>
        <p:spPr>
          <a:xfrm>
            <a:off x="568791" y="802871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Variáveis são estruturas que permitem armazenar valores para leitura e uso posterior. 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Do ponto de vista computacional, elas funcionam como “apelidos”, compreensíveis por humanos, para endereços de memória. 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Para facilitar a compreensão do conceito, podemos imaginar que a memória do computador é uma espécie de armário e as variáveis indicam as gavetas ou portas onde os valores estão armazenados.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Como na maior parte das linguagens, identificadores (nomes de variáveis, funções, classes, </a:t>
            </a:r>
            <a:r>
              <a:rPr lang="pt-BR" sz="2200" dirty="0" err="1">
                <a:solidFill>
                  <a:schemeClr val="bg1">
                    <a:lumMod val="95000"/>
                  </a:schemeClr>
                </a:solidFill>
              </a:rPr>
              <a:t>etc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) permitem letras minúsculas e maiúsculas, dígitos e traço baixo ou </a:t>
            </a:r>
            <a:r>
              <a:rPr lang="pt-BR" sz="2200" dirty="0" err="1">
                <a:solidFill>
                  <a:schemeClr val="bg1">
                    <a:lumMod val="95000"/>
                  </a:schemeClr>
                </a:solidFill>
              </a:rPr>
              <a:t>underline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 (_).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 Identificadores não possuem limite de tamanho e diferenciam entre minúsculas e maiúsculas (case </a:t>
            </a:r>
            <a:r>
              <a:rPr lang="pt-BR" sz="2200" dirty="0" err="1">
                <a:solidFill>
                  <a:schemeClr val="bg1">
                    <a:lumMod val="95000"/>
                  </a:schemeClr>
                </a:solidFill>
              </a:rPr>
              <a:t>sensitive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), ou seja </a:t>
            </a:r>
            <a:r>
              <a:rPr lang="pt-BR" sz="2200" dirty="0" err="1">
                <a:solidFill>
                  <a:schemeClr val="bg1">
                    <a:lumMod val="95000"/>
                  </a:schemeClr>
                </a:solidFill>
              </a:rPr>
              <a:t>variavel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 é diferente de </a:t>
            </a:r>
            <a:r>
              <a:rPr lang="pt-BR" sz="2200" dirty="0" err="1">
                <a:solidFill>
                  <a:schemeClr val="bg1">
                    <a:lumMod val="95000"/>
                  </a:schemeClr>
                </a:solidFill>
              </a:rPr>
              <a:t>Variavel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2742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/>
          <p:cNvSpPr txBox="1">
            <a:spLocks/>
          </p:cNvSpPr>
          <p:nvPr/>
        </p:nvSpPr>
        <p:spPr>
          <a:xfrm>
            <a:off x="4750358" y="216169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Variáveis</a:t>
            </a:r>
          </a:p>
        </p:txBody>
      </p:sp>
      <p:sp>
        <p:nvSpPr>
          <p:cNvPr id="5" name="Retângulo 4"/>
          <p:cNvSpPr/>
          <p:nvPr/>
        </p:nvSpPr>
        <p:spPr>
          <a:xfrm>
            <a:off x="8295861" y="6212134"/>
            <a:ext cx="38961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568791" y="802871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Em Python não há um comando exclusivo para declaração de variáveis e seus tipos.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Na verdade, não são as variáveis que tem tipo, mas sim os valores armazenados nelas por meio do operador de atribuição (=).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Por exemplo, podemos criar uma variável idade e armazenar nela o valor 30. 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Se essa for a primeira vez que o identificador idade aparecer neste trecho de código, a variável será criada nesse momento.</a:t>
            </a:r>
          </a:p>
          <a:p>
            <a:pPr marL="342900" indent="-3429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8371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AB738318-D59A-51CC-E51D-EACFEFB3E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E9AE998-3FB4-5FFD-C550-8064E5EE57F9}"/>
              </a:ext>
            </a:extLst>
          </p:cNvPr>
          <p:cNvSpPr txBox="1">
            <a:spLocks/>
          </p:cNvSpPr>
          <p:nvPr/>
        </p:nvSpPr>
        <p:spPr>
          <a:xfrm>
            <a:off x="683685" y="180074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Tipo de Dados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A7F912E-15AB-0646-1C11-04CC18279321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CD16637C-D905-BF36-1475-8C9611CC26DE}"/>
              </a:ext>
            </a:extLst>
          </p:cNvPr>
          <p:cNvSpPr txBox="1">
            <a:spLocks/>
          </p:cNvSpPr>
          <p:nvPr/>
        </p:nvSpPr>
        <p:spPr>
          <a:xfrm>
            <a:off x="797391" y="694587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1) Dados qualitativos ou categóricos: descrevem qualidades ou características e não podem ser medidos numericamente. Esses dados são usados para categorizar ou classificar atributos de um sujeito ou objeto. 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Podem ser subdivididos em:</a:t>
            </a: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A) Nominais: Não possuem uma ordem intrínseca. Eles representam diferentes categorias que não têm uma sequência lógica.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Exemplos: 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Gênero (Masculino, Feminino, Outros)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Cores de olhos (Azul, Verde, Marrom, Preto)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Tipos de frutas (Maçã, Banana, Laranja)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B) Ordinais:  Possuem categorias com uma ordem natural, mas as diferenças entre os valores não são uniformes.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Exemplos: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Nível de escolaridade (Ensino Fundamental, Ensino Médio, Graduação, Pós-Graduação)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Classificações de satisfação (Muito insatisfeito, Insatisfeito, Neutro, Satisfeito, Muito satisfeito)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Rankings em uma competição (1º lugar, 2º lugar, 3º lugar)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181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C5D15CAD-43F6-6FA3-9349-8C6C4DE96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558A7DF-5FED-7952-9A46-2480FAE3A379}"/>
              </a:ext>
            </a:extLst>
          </p:cNvPr>
          <p:cNvSpPr txBox="1">
            <a:spLocks/>
          </p:cNvSpPr>
          <p:nvPr/>
        </p:nvSpPr>
        <p:spPr>
          <a:xfrm>
            <a:off x="683685" y="180074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Tipo de Dados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9D9FCA95-4E71-8CEE-8C35-E8AA4E954F3D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B77D94C-4E8D-2354-C15D-0AEEA43D4840}"/>
              </a:ext>
            </a:extLst>
          </p:cNvPr>
          <p:cNvSpPr txBox="1">
            <a:spLocks/>
          </p:cNvSpPr>
          <p:nvPr/>
        </p:nvSpPr>
        <p:spPr>
          <a:xfrm>
            <a:off x="1137583" y="583400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2) Dados quantitativos ou numéricos: representam valores numéricos que podem ser medidos e ordenados. Esses dados são usados para quantificar características e são expressos em termos de números. </a:t>
            </a: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Podem ser subdivididos em:</a:t>
            </a: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A) Discretos: são contáveis e geralmente representam contagens inteiras.</a:t>
            </a: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Exemplos: </a:t>
            </a: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Número de filhos em uma família (0, 1, 2, 3, ...)</a:t>
            </a: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Número de carros em um estacionamento</a:t>
            </a: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Pontuação em um teste (0 a 100)</a:t>
            </a: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B) Contínuos:  Podem assumir qualquer valor dentro de um intervalo, incluindo frações e decimais.</a:t>
            </a: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Exemplos:</a:t>
            </a:r>
          </a:p>
          <a:p>
            <a:pPr algn="just">
              <a:buClr>
                <a:schemeClr val="bg1"/>
              </a:buClr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Altura de uma pessoa (em metros ou centímetros)</a:t>
            </a: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Peso de um objeto (em quilos ou gramas)</a:t>
            </a: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1800" dirty="0">
                <a:solidFill>
                  <a:schemeClr val="bg1">
                    <a:lumMod val="95000"/>
                  </a:schemeClr>
                </a:solidFill>
              </a:rPr>
              <a:t>Temperatura (em graus Celsius ou Fahrenheit)</a:t>
            </a:r>
          </a:p>
          <a:p>
            <a:pPr marL="342900" indent="-3429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1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4309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B66C6947-4842-2E4E-7DE8-D44F43DC7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53A8F5AD-6EC7-8C73-6C19-E1FCC35438D3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7C7BBDA-EFA2-A7AA-9DA3-7008F9ECEA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4662" y="756807"/>
            <a:ext cx="8152461" cy="513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7980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9">
          <a:extLst>
            <a:ext uri="{FF2B5EF4-FFF2-40B4-BE49-F238E27FC236}">
              <a16:creationId xmlns:a16="http://schemas.microsoft.com/office/drawing/2014/main" id="{D33E9711-7513-A153-B3C0-9C2651A39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267D21EC-15BB-165C-313B-90EEF5EABBF5}"/>
              </a:ext>
            </a:extLst>
          </p:cNvPr>
          <p:cNvSpPr txBox="1">
            <a:spLocks/>
          </p:cNvSpPr>
          <p:nvPr/>
        </p:nvSpPr>
        <p:spPr>
          <a:xfrm>
            <a:off x="683685" y="180074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Executando Código no Google </a:t>
            </a:r>
            <a:r>
              <a:rPr lang="pt-BR" sz="2600" b="1" dirty="0" err="1">
                <a:solidFill>
                  <a:schemeClr val="bg1">
                    <a:lumMod val="95000"/>
                  </a:schemeClr>
                </a:solidFill>
              </a:rPr>
              <a:t>Colab</a:t>
            </a:r>
            <a:r>
              <a:rPr lang="pt-BR" sz="2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9A896DD-4A3E-651A-825A-2401E1F637D0}"/>
              </a:ext>
            </a:extLst>
          </p:cNvPr>
          <p:cNvSpPr/>
          <p:nvPr/>
        </p:nvSpPr>
        <p:spPr>
          <a:xfrm>
            <a:off x="8295861" y="6212134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600" b="0" i="0" dirty="0">
                <a:solidFill>
                  <a:schemeClr val="bg1">
                    <a:lumMod val="95000"/>
                  </a:schemeClr>
                </a:solidFill>
                <a:effectLst/>
                <a:latin typeface="Prelo"/>
              </a:rPr>
              <a:t>Prof. Dr. Claudiomar Matias Rolim Filho</a:t>
            </a:r>
          </a:p>
          <a:p>
            <a:r>
              <a:rPr lang="pt-BR" sz="1600" dirty="0">
                <a:solidFill>
                  <a:schemeClr val="bg1">
                    <a:lumMod val="95000"/>
                  </a:schemeClr>
                </a:solidFill>
                <a:latin typeface="Prelo"/>
              </a:rPr>
              <a:t>Claudiomar.filho@idp.edu.br</a:t>
            </a:r>
            <a:endParaRPr lang="pt-BR" sz="1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88FBA33E-F59C-D2E6-308D-CAEE7C3DD4EE}"/>
              </a:ext>
            </a:extLst>
          </p:cNvPr>
          <p:cNvSpPr txBox="1">
            <a:spLocks/>
          </p:cNvSpPr>
          <p:nvPr/>
        </p:nvSpPr>
        <p:spPr>
          <a:xfrm>
            <a:off x="1137583" y="816296"/>
            <a:ext cx="11054417" cy="522540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>
              <a:buClr>
                <a:schemeClr val="bg1"/>
              </a:buClr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O Google </a:t>
            </a: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Colab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 é uma plataforma baseada na nuvem que permite rodar códigos Python interativamente, sem necessidade de instalação</a:t>
            </a:r>
          </a:p>
          <a:p>
            <a:pPr algn="just">
              <a:buClr>
                <a:schemeClr val="bg1"/>
              </a:buClr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✅ Como executar uma célula de código?</a:t>
            </a:r>
          </a:p>
          <a:p>
            <a:pPr algn="just">
              <a:buClr>
                <a:schemeClr val="bg1"/>
              </a:buClr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▶️ Clique no botão "Play" ao lado da célula ou use atalhos para maior produtividade:</a:t>
            </a:r>
          </a:p>
          <a:p>
            <a:pPr algn="just">
              <a:buClr>
                <a:schemeClr val="bg1"/>
              </a:buClr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Shift + </a:t>
            </a: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Enter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 → Executa a célula e passa para a próxima.</a:t>
            </a: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Ctrl + </a:t>
            </a: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Enter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 → Executa a célula, mas mantém o cursor nela.</a:t>
            </a: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Alt + </a:t>
            </a: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Enter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 → Executa a célula e insere uma nova célula abaixo.</a:t>
            </a: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algn="just">
              <a:buClr>
                <a:schemeClr val="bg1"/>
              </a:buClr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✅ Atalhos úteis no Google </a:t>
            </a:r>
            <a:r>
              <a:rPr lang="pt-BR" sz="2000" dirty="0" err="1">
                <a:solidFill>
                  <a:schemeClr val="bg1">
                    <a:lumMod val="95000"/>
                  </a:schemeClr>
                </a:solidFill>
              </a:rPr>
              <a:t>Colab</a:t>
            </a: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Inserir célula acima → Ctrl + M e depois A</a:t>
            </a: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Inserir célula abaixo → Ctrl + M e depois B</a:t>
            </a: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Apagar uma célula → Ctrl + M (segure)</a:t>
            </a: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Executar todas as células → Ctrl + F9</a:t>
            </a: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000">
                <a:solidFill>
                  <a:schemeClr val="bg1">
                    <a:lumMod val="95000"/>
                  </a:schemeClr>
                </a:solidFill>
              </a:rPr>
              <a:t>Se 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você reiniciar o notebook o conteúdo das variáveis é perdido</a:t>
            </a:r>
          </a:p>
          <a:p>
            <a:pPr marL="285750" indent="-285750" algn="just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661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1122</TotalTime>
  <Words>3803</Words>
  <Application>Microsoft Office PowerPoint</Application>
  <PresentationFormat>Widescreen</PresentationFormat>
  <Paragraphs>456</Paragraphs>
  <Slides>33</Slides>
  <Notes>29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Prelo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Microsoft Office User</dc:creator>
  <cp:lastModifiedBy>Claudiomar Matias Rolim Filho</cp:lastModifiedBy>
  <cp:revision>51</cp:revision>
  <dcterms:created xsi:type="dcterms:W3CDTF">2020-10-29T22:33:37Z</dcterms:created>
  <dcterms:modified xsi:type="dcterms:W3CDTF">2025-03-27T17:48:10Z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2025-03-27T17:48:10Z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1f1be804-ebdf-42f4-bda1-7f29abe6d47a</vt:lpwstr>
  </property>
  <property fmtid="{D5CDD505-2E9C-101B-9397-08002B2CF9AE}" pid="7" name="MSIP_Label_defa4170-0d19-0005-0004-bc88714345d2_ActionId">
    <vt:lpwstr>992338c9-afd5-4b70-b0a2-c1a9f0a60bef</vt:lpwstr>
  </property>
  <property fmtid="{D5CDD505-2E9C-101B-9397-08002B2CF9AE}" pid="8" name="MSIP_Label_defa4170-0d19-0005-0004-bc88714345d2_ContentBits">
    <vt:lpwstr>0</vt:lpwstr>
  </property>
  <property fmtid="{D5CDD505-2E9C-101B-9397-08002B2CF9AE}" pid="9" name="MSIP_Label_defa4170-0d19-0005-0004-bc88714345d2_Tag">
    <vt:lpwstr>10, 3, 0, 1</vt:lpwstr>
  </property>
</Properties>
</file>

<file path=docProps/thumbnail.jpeg>
</file>